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80" r:id="rId24"/>
    <p:sldId id="281" r:id="rId25"/>
    <p:sldId id="288" r:id="rId26"/>
    <p:sldId id="282" r:id="rId27"/>
    <p:sldId id="283" r:id="rId28"/>
    <p:sldId id="284" r:id="rId29"/>
    <p:sldId id="285" r:id="rId30"/>
    <p:sldId id="286" r:id="rId31"/>
    <p:sldId id="289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14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46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13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6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47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69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85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30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43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84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67982-E586-4203-9FCE-BB7DA66FB086}" type="datetimeFigureOut">
              <a:rPr lang="zh-TW" altLang="en-US" smtClean="0"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92EC5-CC9A-4DC2-BD2B-16BE91653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0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8" Type="http://schemas.openxmlformats.org/officeDocument/2006/relationships/image" Target="../media/image79.png"/><Relationship Id="rId5" Type="http://schemas.openxmlformats.org/officeDocument/2006/relationships/image" Target="../media/image6.png"/><Relationship Id="rId19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7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Relationship Id="rId57" Type="http://schemas.openxmlformats.org/officeDocument/2006/relationships/image" Target="../media/image78.png"/><Relationship Id="rId10" Type="http://schemas.openxmlformats.org/officeDocument/2006/relationships/image" Target="../media/image11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780.png"/><Relationship Id="rId21" Type="http://schemas.openxmlformats.org/officeDocument/2006/relationships/image" Target="../media/image39.png"/><Relationship Id="rId34" Type="http://schemas.openxmlformats.org/officeDocument/2006/relationships/image" Target="../media/image68.png"/><Relationship Id="rId42" Type="http://schemas.openxmlformats.org/officeDocument/2006/relationships/image" Target="../media/image8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760.png"/><Relationship Id="rId40" Type="http://schemas.openxmlformats.org/officeDocument/2006/relationships/image" Target="../media/image790.png"/><Relationship Id="rId45" Type="http://schemas.openxmlformats.org/officeDocument/2006/relationships/image" Target="../media/image84.png"/><Relationship Id="rId5" Type="http://schemas.openxmlformats.org/officeDocument/2006/relationships/image" Target="../media/image6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750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5.png"/><Relationship Id="rId43" Type="http://schemas.openxmlformats.org/officeDocument/2006/relationships/image" Target="../media/image82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770.png"/><Relationship Id="rId20" Type="http://schemas.openxmlformats.org/officeDocument/2006/relationships/image" Target="../media/image38.png"/><Relationship Id="rId41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87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9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5.png"/><Relationship Id="rId10" Type="http://schemas.openxmlformats.org/officeDocument/2006/relationships/image" Target="../media/image10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68.png"/><Relationship Id="rId43" Type="http://schemas.openxmlformats.org/officeDocument/2006/relationships/image" Target="../media/image91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37.png"/><Relationship Id="rId4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95.png"/><Relationship Id="rId55" Type="http://schemas.openxmlformats.org/officeDocument/2006/relationships/image" Target="../media/image97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8" Type="http://schemas.openxmlformats.org/officeDocument/2006/relationships/image" Target="../media/image100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98.png"/><Relationship Id="rId8" Type="http://schemas.openxmlformats.org/officeDocument/2006/relationships/image" Target="../media/image9.png"/><Relationship Id="rId51" Type="http://schemas.openxmlformats.org/officeDocument/2006/relationships/image" Target="../media/image96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Relationship Id="rId57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21" Type="http://schemas.openxmlformats.org/officeDocument/2006/relationships/image" Target="../media/image39.png"/><Relationship Id="rId34" Type="http://schemas.openxmlformats.org/officeDocument/2006/relationships/image" Target="../media/image115.png"/><Relationship Id="rId55" Type="http://schemas.openxmlformats.org/officeDocument/2006/relationships/image" Target="../media/image11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58" Type="http://schemas.openxmlformats.org/officeDocument/2006/relationships/image" Target="../media/image119.png"/><Relationship Id="rId5" Type="http://schemas.openxmlformats.org/officeDocument/2006/relationships/image" Target="../media/image6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49" Type="http://schemas.openxmlformats.org/officeDocument/2006/relationships/image" Target="../media/image55.png"/><Relationship Id="rId57" Type="http://schemas.openxmlformats.org/officeDocument/2006/relationships/image" Target="../media/image118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8" Type="http://schemas.openxmlformats.org/officeDocument/2006/relationships/image" Target="../media/image68.png"/><Relationship Id="rId56" Type="http://schemas.openxmlformats.org/officeDocument/2006/relationships/image" Target="../media/image117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39" Type="http://schemas.openxmlformats.org/officeDocument/2006/relationships/image" Target="../media/image59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8" Type="http://schemas.openxmlformats.org/officeDocument/2006/relationships/image" Target="../media/image125.png"/><Relationship Id="rId66" Type="http://schemas.openxmlformats.org/officeDocument/2006/relationships/image" Target="../media/image133.png"/><Relationship Id="rId5" Type="http://schemas.openxmlformats.org/officeDocument/2006/relationships/image" Target="../media/image6.png"/><Relationship Id="rId15" Type="http://schemas.openxmlformats.org/officeDocument/2006/relationships/image" Target="../media/image121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Relationship Id="rId57" Type="http://schemas.openxmlformats.org/officeDocument/2006/relationships/image" Target="../media/image124.png"/><Relationship Id="rId61" Type="http://schemas.openxmlformats.org/officeDocument/2006/relationships/image" Target="../media/image128.png"/><Relationship Id="rId10" Type="http://schemas.openxmlformats.org/officeDocument/2006/relationships/image" Target="../media/image11.png"/><Relationship Id="rId44" Type="http://schemas.openxmlformats.org/officeDocument/2006/relationships/image" Target="../media/image64.png"/><Relationship Id="rId52" Type="http://schemas.openxmlformats.org/officeDocument/2006/relationships/image" Target="../media/image122.png"/><Relationship Id="rId60" Type="http://schemas.openxmlformats.org/officeDocument/2006/relationships/image" Target="../media/image127.png"/><Relationship Id="rId65" Type="http://schemas.openxmlformats.org/officeDocument/2006/relationships/image" Target="../media/image1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20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123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126.png"/><Relationship Id="rId67" Type="http://schemas.openxmlformats.org/officeDocument/2006/relationships/image" Target="../media/image134.png"/><Relationship Id="rId41" Type="http://schemas.openxmlformats.org/officeDocument/2006/relationships/image" Target="../media/image61.png"/><Relationship Id="rId62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39" Type="http://schemas.openxmlformats.org/officeDocument/2006/relationships/image" Target="../media/image59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137.png"/><Relationship Id="rId55" Type="http://schemas.openxmlformats.org/officeDocument/2006/relationships/image" Target="../media/image141.png"/><Relationship Id="rId63" Type="http://schemas.openxmlformats.org/officeDocument/2006/relationships/image" Target="../media/image147.png"/><Relationship Id="rId68" Type="http://schemas.openxmlformats.org/officeDocument/2006/relationships/image" Target="../media/image150.png"/><Relationship Id="rId76" Type="http://schemas.openxmlformats.org/officeDocument/2006/relationships/image" Target="../media/image158.png"/><Relationship Id="rId84" Type="http://schemas.openxmlformats.org/officeDocument/2006/relationships/image" Target="../media/image166.png"/><Relationship Id="rId7" Type="http://schemas.openxmlformats.org/officeDocument/2006/relationships/image" Target="../media/image8.png"/><Relationship Id="rId71" Type="http://schemas.openxmlformats.org/officeDocument/2006/relationships/image" Target="../media/image153.png"/><Relationship Id="rId2" Type="http://schemas.openxmlformats.org/officeDocument/2006/relationships/image" Target="../media/image3.png"/><Relationship Id="rId11" Type="http://schemas.openxmlformats.org/officeDocument/2006/relationships/image" Target="../media/image1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139.png"/><Relationship Id="rId58" Type="http://schemas.openxmlformats.org/officeDocument/2006/relationships/image" Target="../media/image127.png"/><Relationship Id="rId66" Type="http://schemas.openxmlformats.org/officeDocument/2006/relationships/image" Target="../media/image148.png"/><Relationship Id="rId74" Type="http://schemas.openxmlformats.org/officeDocument/2006/relationships/image" Target="../media/image156.png"/><Relationship Id="rId79" Type="http://schemas.openxmlformats.org/officeDocument/2006/relationships/image" Target="../media/image161.png"/><Relationship Id="rId5" Type="http://schemas.openxmlformats.org/officeDocument/2006/relationships/image" Target="../media/image6.png"/><Relationship Id="rId61" Type="http://schemas.openxmlformats.org/officeDocument/2006/relationships/image" Target="../media/image145.png"/><Relationship Id="rId82" Type="http://schemas.openxmlformats.org/officeDocument/2006/relationships/image" Target="../media/image164.png"/><Relationship Id="rId14" Type="http://schemas.openxmlformats.org/officeDocument/2006/relationships/image" Target="../media/image120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142.png"/><Relationship Id="rId64" Type="http://schemas.openxmlformats.org/officeDocument/2006/relationships/image" Target="../media/image133.png"/><Relationship Id="rId69" Type="http://schemas.openxmlformats.org/officeDocument/2006/relationships/image" Target="../media/image151.png"/><Relationship Id="rId77" Type="http://schemas.openxmlformats.org/officeDocument/2006/relationships/image" Target="../media/image159.png"/><Relationship Id="rId8" Type="http://schemas.openxmlformats.org/officeDocument/2006/relationships/image" Target="../media/image9.png"/><Relationship Id="rId51" Type="http://schemas.openxmlformats.org/officeDocument/2006/relationships/image" Target="../media/image138.png"/><Relationship Id="rId72" Type="http://schemas.openxmlformats.org/officeDocument/2006/relationships/image" Target="../media/image154.png"/><Relationship Id="rId80" Type="http://schemas.openxmlformats.org/officeDocument/2006/relationships/image" Target="../media/image16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128.png"/><Relationship Id="rId67" Type="http://schemas.openxmlformats.org/officeDocument/2006/relationships/image" Target="../media/image149.png"/><Relationship Id="rId41" Type="http://schemas.openxmlformats.org/officeDocument/2006/relationships/image" Target="../media/image61.png"/><Relationship Id="rId54" Type="http://schemas.openxmlformats.org/officeDocument/2006/relationships/image" Target="../media/image140.png"/><Relationship Id="rId62" Type="http://schemas.openxmlformats.org/officeDocument/2006/relationships/image" Target="../media/image146.png"/><Relationship Id="rId70" Type="http://schemas.openxmlformats.org/officeDocument/2006/relationships/image" Target="../media/image152.png"/><Relationship Id="rId75" Type="http://schemas.openxmlformats.org/officeDocument/2006/relationships/image" Target="../media/image157.png"/><Relationship Id="rId83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121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Relationship Id="rId57" Type="http://schemas.openxmlformats.org/officeDocument/2006/relationships/image" Target="../media/image143.png"/><Relationship Id="rId10" Type="http://schemas.openxmlformats.org/officeDocument/2006/relationships/image" Target="../media/image11.png"/><Relationship Id="rId44" Type="http://schemas.openxmlformats.org/officeDocument/2006/relationships/image" Target="../media/image64.png"/><Relationship Id="rId52" Type="http://schemas.openxmlformats.org/officeDocument/2006/relationships/image" Target="../media/image122.png"/><Relationship Id="rId60" Type="http://schemas.openxmlformats.org/officeDocument/2006/relationships/image" Target="../media/image144.png"/><Relationship Id="rId65" Type="http://schemas.openxmlformats.org/officeDocument/2006/relationships/image" Target="../media/image134.png"/><Relationship Id="rId73" Type="http://schemas.openxmlformats.org/officeDocument/2006/relationships/image" Target="../media/image155.png"/><Relationship Id="rId78" Type="http://schemas.openxmlformats.org/officeDocument/2006/relationships/image" Target="../media/image160.png"/><Relationship Id="rId81" Type="http://schemas.openxmlformats.org/officeDocument/2006/relationships/image" Target="../media/image16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0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70.png"/><Relationship Id="rId9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5" Type="http://schemas.openxmlformats.org/officeDocument/2006/relationships/image" Target="../media/image6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" Type="http://schemas.openxmlformats.org/officeDocument/2006/relationships/image" Target="../media/image6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9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12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4.png"/><Relationship Id="rId52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38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6.png"/><Relationship Id="rId4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Nonlinear data visualization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林思</a:t>
            </a:r>
            <a:r>
              <a:rPr lang="zh-TW" altLang="en-US" dirty="0" smtClean="0"/>
              <a:t>涵</a:t>
            </a:r>
            <a:endParaRPr lang="en-US" altLang="zh-TW" dirty="0" smtClean="0"/>
          </a:p>
          <a:p>
            <a:r>
              <a:rPr lang="en-US" altLang="zh-TW" dirty="0" smtClean="0"/>
              <a:t>2023/06/27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0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  <p:pic>
        <p:nvPicPr>
          <p:cNvPr id="1026" name="Picture 2" descr="Test data set of a noisy sine wave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8" y="3480241"/>
            <a:ext cx="5645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pen balls of radius one with a locally varying metric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1" y="3481579"/>
            <a:ext cx="5645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zzy open balls of radius one with a locally varying metric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30" y="3484032"/>
            <a:ext cx="5645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cal connectivity and fuzzy open sets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2" y="127859"/>
            <a:ext cx="5645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dges with incompatible weights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8" y="132216"/>
            <a:ext cx="5645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648098" y="380242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Perplexity (a fixed value 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458603" y="4272275"/>
                <a:ext cx="2812500" cy="1412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𝑃𝑟𝑒𝑝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03" y="4272275"/>
                <a:ext cx="2812500" cy="141243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921827" y="5684713"/>
                <a:ext cx="4000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>
                    <a:sym typeface="Wingdings" panose="05000000000000000000" pitchFamily="2" charset="2"/>
                  </a:rPr>
                  <a:t>   find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27" y="5684713"/>
                <a:ext cx="4000903" cy="646331"/>
              </a:xfrm>
              <a:prstGeom prst="rect">
                <a:avLst/>
              </a:prstGeom>
              <a:blipFill>
                <a:blip r:embed="rId37"/>
                <a:stretch>
                  <a:fillRect l="-45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896833" y="5956519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833" y="5956519"/>
                <a:ext cx="497892" cy="372538"/>
              </a:xfrm>
              <a:prstGeom prst="rect">
                <a:avLst/>
              </a:prstGeom>
              <a:blipFill>
                <a:blip r:embed="rId3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2804226" y="5956060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226" y="5956060"/>
                <a:ext cx="497892" cy="372538"/>
              </a:xfrm>
              <a:prstGeom prst="rect">
                <a:avLst/>
              </a:prstGeom>
              <a:blipFill>
                <a:blip r:embed="rId3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4156015" y="5956060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15" y="5956060"/>
                <a:ext cx="497892" cy="372538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字方塊 90"/>
          <p:cNvSpPr txBox="1"/>
          <p:nvPr/>
        </p:nvSpPr>
        <p:spPr>
          <a:xfrm>
            <a:off x="6785957" y="380584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Given a fixed value </a:t>
            </a:r>
            <a:r>
              <a:rPr lang="en-US" altLang="zh-TW" i="1" dirty="0" smtClean="0"/>
              <a:t>u</a:t>
            </a:r>
            <a:endParaRPr lang="zh-TW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7544806" y="4272275"/>
                <a:ext cx="2832699" cy="122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𝑖𝐾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4272275"/>
                <a:ext cx="2832699" cy="122136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6616540" y="5388877"/>
                <a:ext cx="4953664" cy="1148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|1</m:t>
                              </m:r>
                            </m:sub>
                          </m:sSub>
                        </m:e>
                      </m:nary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|2</m:t>
                              </m:r>
                            </m:sub>
                          </m:sSub>
                        </m:e>
                      </m:nary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     find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40" y="5388877"/>
                <a:ext cx="4953664" cy="1148199"/>
              </a:xfrm>
              <a:prstGeom prst="rect">
                <a:avLst/>
              </a:prstGeom>
              <a:blipFill>
                <a:blip r:embed="rId42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7837343" y="6122585"/>
                <a:ext cx="458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43" y="6122585"/>
                <a:ext cx="458523" cy="369332"/>
              </a:xfrm>
              <a:prstGeom prst="rect">
                <a:avLst/>
              </a:prstGeom>
              <a:blipFill>
                <a:blip r:embed="rId4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058146" y="6122585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46" y="6122585"/>
                <a:ext cx="463845" cy="369332"/>
              </a:xfrm>
              <a:prstGeom prst="rect">
                <a:avLst/>
              </a:prstGeom>
              <a:blipFill>
                <a:blip r:embed="rId4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10719357" y="6122585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357" y="6122585"/>
                <a:ext cx="463525" cy="369332"/>
              </a:xfrm>
              <a:prstGeom prst="rect">
                <a:avLst/>
              </a:prstGeom>
              <a:blipFill>
                <a:blip r:embed="rId4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8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圖片 70"/>
          <p:cNvPicPr>
            <a:picLocks noChangeAspect="1"/>
          </p:cNvPicPr>
          <p:nvPr/>
        </p:nvPicPr>
        <p:blipFill rotWithShape="1">
          <a:blip r:embed="rId2"/>
          <a:srcRect r="28265"/>
          <a:stretch/>
        </p:blipFill>
        <p:spPr>
          <a:xfrm>
            <a:off x="3951679" y="3620552"/>
            <a:ext cx="3287301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2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4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8577" y="375827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Perplexity (a fixed value 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849082" y="4228125"/>
                <a:ext cx="2812500" cy="1412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𝑃𝑟𝑒𝑝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2" y="4228125"/>
                <a:ext cx="2812500" cy="141243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312306" y="5640563"/>
                <a:ext cx="4000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>
                    <a:sym typeface="Wingdings" panose="05000000000000000000" pitchFamily="2" charset="2"/>
                  </a:rPr>
                  <a:t>   find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6" y="5640563"/>
                <a:ext cx="4000903" cy="646331"/>
              </a:xfrm>
              <a:prstGeom prst="rect">
                <a:avLst/>
              </a:prstGeom>
              <a:blipFill>
                <a:blip r:embed="rId38"/>
                <a:stretch>
                  <a:fillRect l="-45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287312" y="5912369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12" y="5912369"/>
                <a:ext cx="497892" cy="372538"/>
              </a:xfrm>
              <a:prstGeom prst="rect">
                <a:avLst/>
              </a:prstGeom>
              <a:blipFill>
                <a:blip r:embed="rId3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2194705" y="5911910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05" y="5911910"/>
                <a:ext cx="497892" cy="372538"/>
              </a:xfrm>
              <a:prstGeom prst="rect">
                <a:avLst/>
              </a:prstGeom>
              <a:blipFill>
                <a:blip r:embed="rId4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3546494" y="5911910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94" y="5911910"/>
                <a:ext cx="497892" cy="372538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字方塊 90"/>
          <p:cNvSpPr txBox="1"/>
          <p:nvPr/>
        </p:nvSpPr>
        <p:spPr>
          <a:xfrm>
            <a:off x="7384960" y="380344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Given a fixed value </a:t>
            </a:r>
            <a:r>
              <a:rPr lang="en-US" altLang="zh-TW" i="1" dirty="0" smtClean="0"/>
              <a:t>u</a:t>
            </a:r>
            <a:endParaRPr lang="zh-TW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8143809" y="4269872"/>
                <a:ext cx="2832699" cy="122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𝑖𝐾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09" y="4269872"/>
                <a:ext cx="2832699" cy="122136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7215543" y="5386474"/>
                <a:ext cx="5004960" cy="1148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|1</m:t>
                              </m:r>
                            </m:sub>
                          </m:sSub>
                        </m:e>
                      </m:nary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|2</m:t>
                              </m:r>
                            </m:sub>
                          </m:sSub>
                        </m:e>
                      </m:nary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</m:t>
                      </m:r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     find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543" y="5386474"/>
                <a:ext cx="5004960" cy="1148199"/>
              </a:xfrm>
              <a:prstGeom prst="rect">
                <a:avLst/>
              </a:prstGeom>
              <a:blipFill>
                <a:blip r:embed="rId43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436346" y="6120182"/>
                <a:ext cx="458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346" y="6120182"/>
                <a:ext cx="458523" cy="369332"/>
              </a:xfrm>
              <a:prstGeom prst="rect">
                <a:avLst/>
              </a:prstGeom>
              <a:blipFill>
                <a:blip r:embed="rId4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657149" y="6120182"/>
                <a:ext cx="463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149" y="6120182"/>
                <a:ext cx="463845" cy="369332"/>
              </a:xfrm>
              <a:prstGeom prst="rect">
                <a:avLst/>
              </a:prstGeom>
              <a:blipFill>
                <a:blip r:embed="rId4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11318360" y="6120182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360" y="6120182"/>
                <a:ext cx="463525" cy="369332"/>
              </a:xfrm>
              <a:prstGeom prst="rect">
                <a:avLst/>
              </a:prstGeom>
              <a:blipFill>
                <a:blip r:embed="rId4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4201467" y="6138446"/>
            <a:ext cx="31470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為什麼</a:t>
            </a:r>
            <a:r>
              <a:rPr lang="en-US" altLang="zh-TW" dirty="0" smtClean="0"/>
              <a:t>t-SNE</a:t>
            </a:r>
            <a:r>
              <a:rPr lang="zh-TW" altLang="en-US" dirty="0" smtClean="0"/>
              <a:t>的圓比</a:t>
            </a:r>
            <a:r>
              <a:rPr lang="en-US" altLang="zh-TW" dirty="0" smtClean="0"/>
              <a:t>UMAP</a:t>
            </a:r>
            <a:r>
              <a:rPr lang="zh-TW" altLang="en-US" dirty="0" smtClean="0"/>
              <a:t>大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96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字方塊 87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37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596642" y="4199539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42" y="4199539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52561" y="4404051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61" y="4404051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0850189" y="434185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189" y="4341853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7734173" y="4711878"/>
                <a:ext cx="4474302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i="1" dirty="0" smtClean="0"/>
                  <a:t>a</a:t>
                </a:r>
                <a:r>
                  <a:rPr lang="en-US" altLang="zh-TW" dirty="0" smtClean="0"/>
                  <a:t> and </a:t>
                </a:r>
                <a:r>
                  <a:rPr lang="en-US" altLang="zh-TW" i="1" dirty="0" smtClean="0"/>
                  <a:t>b</a:t>
                </a:r>
                <a:r>
                  <a:rPr lang="en-US" altLang="zh-TW" dirty="0" smtClean="0"/>
                  <a:t> are chosen by non-linear least squares </a:t>
                </a:r>
              </a:p>
              <a:p>
                <a:r>
                  <a:rPr lang="en-US" altLang="zh-TW" dirty="0" smtClean="0"/>
                  <a:t>fitting against the curve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73" y="4711878"/>
                <a:ext cx="4474302" cy="669992"/>
              </a:xfrm>
              <a:prstGeom prst="rect">
                <a:avLst/>
              </a:prstGeom>
              <a:blipFill>
                <a:blip r:embed="rId56"/>
                <a:stretch>
                  <a:fillRect l="-1226" t="-5455" r="-409" b="-10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7259117" y="5338484"/>
                <a:ext cx="4794640" cy="890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TW" sz="1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40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17" y="5338484"/>
                <a:ext cx="4794640" cy="89005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2632627" y="5041040"/>
                <a:ext cx="285873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27" y="5041040"/>
                <a:ext cx="2858731" cy="764505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0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t-SNE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UMAP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1427202"/>
                  </p:ext>
                </p:extLst>
              </p:nvPr>
            </p:nvGraphicFramePr>
            <p:xfrm>
              <a:off x="1461655" y="1468177"/>
              <a:ext cx="856030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307228765"/>
                        </a:ext>
                      </a:extLst>
                    </a:gridCol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高維度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𝑖𝐾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algn="ctr"/>
                          <a:r>
                            <a:rPr lang="en-US" altLang="zh-TW" dirty="0" smtClean="0"/>
                            <a:t>K-NN + Graph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視覺化維度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zh-TW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l-GR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1427202"/>
                  </p:ext>
                </p:extLst>
              </p:nvPr>
            </p:nvGraphicFramePr>
            <p:xfrm>
              <a:off x="1461655" y="1468177"/>
              <a:ext cx="856030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307228765"/>
                        </a:ext>
                      </a:extLst>
                    </a:gridCol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6836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高維度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200" t="-58036" r="-113000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802" t="-58036" r="-713" b="-4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1523683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200" t="-70518" r="-113000" b="-86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802" t="-70518" r="-713" b="-868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1313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視覺化維度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200" t="-198148" r="-113000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802" t="-198148" r="-713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82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t-SNE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UMAP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156727"/>
                  </p:ext>
                </p:extLst>
              </p:nvPr>
            </p:nvGraphicFramePr>
            <p:xfrm>
              <a:off x="2867406" y="1468177"/>
              <a:ext cx="645718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𝑖𝐾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algn="ctr"/>
                          <a:r>
                            <a:rPr lang="en-US" altLang="zh-TW" dirty="0" smtClean="0"/>
                            <a:t>K-NN + Graph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zh-TW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l-GR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156727"/>
                  </p:ext>
                </p:extLst>
              </p:nvPr>
            </p:nvGraphicFramePr>
            <p:xfrm>
              <a:off x="2867406" y="1468177"/>
              <a:ext cx="645718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6836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58036" r="-112800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58036" r="-714" b="-4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152368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70518" r="-112800" b="-86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70518" r="-714" b="-868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131330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198148" r="-112800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198148" r="-714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966"/>
            <a:ext cx="2861974" cy="25659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3578" y="1468177"/>
            <a:ext cx="2614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Locally linear embedding 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/>
              <a:t>LLE)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523702" y="4468126"/>
                <a:ext cx="3450980" cy="1276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TW" altLang="en-US" dirty="0"/>
                  <a:t>對於每個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找到</a:t>
                </a:r>
                <a:r>
                  <a:rPr lang="zh-TW" altLang="en-US" dirty="0"/>
                  <a:t>附近的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kNN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zh-TW" altLang="en-US" dirty="0"/>
                  <a:t>給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個鄰居分別設定權重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　　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3702" y="4468126"/>
                <a:ext cx="3450980" cy="1276183"/>
              </a:xfrm>
              <a:prstGeom prst="rect">
                <a:avLst/>
              </a:prstGeom>
              <a:blipFill>
                <a:blip r:embed="rId4"/>
                <a:stretch>
                  <a:fillRect t="-2392" b="-511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453604" y="1422010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Laplacian </a:t>
            </a:r>
            <a:r>
              <a:rPr lang="en-US" altLang="zh-TW" dirty="0" err="1" smtClean="0"/>
              <a:t>Eigenmaps</a:t>
            </a:r>
            <a:r>
              <a:rPr lang="zh-TW" altLang="en-US" dirty="0" smtClean="0"/>
              <a:t> </a:t>
            </a:r>
            <a:r>
              <a:rPr lang="en-US" altLang="zh-TW" dirty="0" smtClean="0"/>
              <a:t>(LE)</a:t>
            </a:r>
            <a:endParaRPr lang="en-US" altLang="zh-TW" dirty="0"/>
          </a:p>
        </p:txBody>
      </p:sp>
      <p:pic>
        <p:nvPicPr>
          <p:cNvPr id="8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26" y="1895966"/>
            <a:ext cx="2861974" cy="2565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853054" y="4357261"/>
                <a:ext cx="3491345" cy="1497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TW" altLang="en-US" dirty="0"/>
                  <a:t>對於每個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endParaRPr lang="en-US" altLang="zh-TW" dirty="0"/>
              </a:p>
              <a:p>
                <a:pPr lvl="1"/>
                <a:r>
                  <a:rPr lang="zh-TW" altLang="en-US" dirty="0" smtClean="0"/>
                  <a:t>找到</a:t>
                </a:r>
                <a:r>
                  <a:rPr lang="zh-TW" altLang="en-US" dirty="0"/>
                  <a:t>附近的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kNN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zh-TW" altLang="en-US" dirty="0"/>
                  <a:t>給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個鄰居分別設定權重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054" y="4357261"/>
                <a:ext cx="3491345" cy="1497911"/>
              </a:xfrm>
              <a:prstGeom prst="rect">
                <a:avLst/>
              </a:prstGeom>
              <a:blipFill>
                <a:blip r:embed="rId5"/>
                <a:stretch>
                  <a:fillRect t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70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t-SNE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UMAP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156727"/>
                  </p:ext>
                </p:extLst>
              </p:nvPr>
            </p:nvGraphicFramePr>
            <p:xfrm>
              <a:off x="2867406" y="1468177"/>
              <a:ext cx="645718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⋯,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𝑖𝐾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algn="ctr"/>
                          <a:r>
                            <a:rPr lang="en-US" altLang="zh-TW" dirty="0" smtClean="0"/>
                            <a:t>K-NN + Graph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TW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zh-TW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l-GR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l-GR" altLang="zh-TW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8156727"/>
                  </p:ext>
                </p:extLst>
              </p:nvPr>
            </p:nvGraphicFramePr>
            <p:xfrm>
              <a:off x="2867406" y="1468177"/>
              <a:ext cx="6457188" cy="3891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428">
                      <a:extLst>
                        <a:ext uri="{9D8B030D-6E8A-4147-A177-3AD203B41FA5}">
                          <a16:colId xmlns:a16="http://schemas.microsoft.com/office/drawing/2014/main" val="917499130"/>
                        </a:ext>
                      </a:extLst>
                    </a:gridCol>
                    <a:gridCol w="3413760">
                      <a:extLst>
                        <a:ext uri="{9D8B030D-6E8A-4147-A177-3AD203B41FA5}">
                          <a16:colId xmlns:a16="http://schemas.microsoft.com/office/drawing/2014/main" val="13143342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162926"/>
                      </a:ext>
                    </a:extLst>
                  </a:tr>
                  <a:tr h="6836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58036" r="-112800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58036" r="-714" b="-4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144948"/>
                      </a:ext>
                    </a:extLst>
                  </a:tr>
                  <a:tr h="152368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70518" r="-112800" b="-86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70518" r="-714" b="-868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648767"/>
                      </a:ext>
                    </a:extLst>
                  </a:tr>
                  <a:tr h="131330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" t="-198148" r="-112800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464" t="-198148" r="-714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320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966"/>
            <a:ext cx="2861974" cy="25659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3578" y="1468177"/>
            <a:ext cx="2614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Locally linear embedding 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/>
              <a:t>LLE)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523702" y="4468126"/>
                <a:ext cx="3591098" cy="1553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TW" altLang="en-US" dirty="0" smtClean="0"/>
                  <a:t>對於每個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endParaRPr lang="en-US" altLang="zh-TW" dirty="0" smtClean="0"/>
              </a:p>
              <a:p>
                <a:pPr lvl="1"/>
                <a:r>
                  <a:rPr lang="zh-TW" altLang="en-US" strike="sngStrike" dirty="0" smtClean="0"/>
                  <a:t>找到</a:t>
                </a:r>
                <a:r>
                  <a:rPr lang="zh-TW" altLang="en-US" strike="sngStrike" dirty="0"/>
                  <a:t>附近的</a:t>
                </a:r>
                <a:r>
                  <a:rPr lang="en-US" altLang="zh-TW" strike="sngStrike" dirty="0"/>
                  <a:t>k</a:t>
                </a:r>
                <a:r>
                  <a:rPr lang="zh-TW" altLang="en-US" strike="sngStrike" dirty="0"/>
                  <a:t>個鄰居</a:t>
                </a:r>
                <a:r>
                  <a:rPr lang="en-US" altLang="zh-TW" strike="sngStrike" dirty="0"/>
                  <a:t>(</a:t>
                </a:r>
                <a:r>
                  <a:rPr lang="en-US" altLang="zh-TW" strike="sngStrike" dirty="0" err="1"/>
                  <a:t>kNN</a:t>
                </a:r>
                <a:r>
                  <a:rPr lang="en-US" altLang="zh-TW" strike="sngStrike" dirty="0"/>
                  <a:t>)</a:t>
                </a:r>
              </a:p>
              <a:p>
                <a:pPr lvl="1"/>
                <a:r>
                  <a:rPr lang="zh-TW" altLang="en-US" dirty="0" smtClean="0"/>
                  <a:t>所有人都是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的鄰居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給所有鄰居</a:t>
                </a:r>
                <a:r>
                  <a:rPr lang="zh-TW" altLang="en-US" dirty="0"/>
                  <a:t>分別設定權重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　　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3702" y="4468126"/>
                <a:ext cx="3591098" cy="1553182"/>
              </a:xfrm>
              <a:prstGeom prst="rect">
                <a:avLst/>
              </a:prstGeom>
              <a:blipFill>
                <a:blip r:embed="rId4"/>
                <a:stretch>
                  <a:fillRect t="-1961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453604" y="1422010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Laplacian </a:t>
            </a:r>
            <a:r>
              <a:rPr lang="en-US" altLang="zh-TW" dirty="0" err="1" smtClean="0"/>
              <a:t>Eigenmaps</a:t>
            </a:r>
            <a:r>
              <a:rPr lang="zh-TW" altLang="en-US" dirty="0" smtClean="0"/>
              <a:t> </a:t>
            </a:r>
            <a:r>
              <a:rPr lang="en-US" altLang="zh-TW" dirty="0" smtClean="0"/>
              <a:t>(LE)</a:t>
            </a:r>
            <a:endParaRPr lang="en-US" altLang="zh-TW" dirty="0"/>
          </a:p>
        </p:txBody>
      </p:sp>
      <p:pic>
        <p:nvPicPr>
          <p:cNvPr id="8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26" y="1895966"/>
            <a:ext cx="2861974" cy="2565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853054" y="4357261"/>
                <a:ext cx="3491345" cy="1497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TW" altLang="en-US" dirty="0"/>
                  <a:t>對於每個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endParaRPr lang="en-US" altLang="zh-TW" dirty="0"/>
              </a:p>
              <a:p>
                <a:pPr lvl="1"/>
                <a:r>
                  <a:rPr lang="zh-TW" altLang="en-US" dirty="0" smtClean="0"/>
                  <a:t>找到</a:t>
                </a:r>
                <a:r>
                  <a:rPr lang="zh-TW" altLang="en-US" dirty="0"/>
                  <a:t>附近的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kNN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zh-TW" altLang="en-US" dirty="0"/>
                  <a:t>給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個鄰居分別設定權重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054" y="4357261"/>
                <a:ext cx="3491345" cy="1497911"/>
              </a:xfrm>
              <a:prstGeom prst="rect">
                <a:avLst/>
              </a:prstGeom>
              <a:blipFill>
                <a:blip r:embed="rId5"/>
                <a:stretch>
                  <a:fillRect t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7547956" y="5436524"/>
            <a:ext cx="0" cy="58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372888" y="609818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LE</a:t>
            </a:r>
            <a:r>
              <a:rPr lang="zh-TW" altLang="en-US" dirty="0" smtClean="0"/>
              <a:t>作為</a:t>
            </a:r>
            <a:r>
              <a:rPr lang="en-US" altLang="zh-TW" i="1" dirty="0" smtClean="0"/>
              <a:t>Y</a:t>
            </a:r>
            <a:r>
              <a:rPr lang="zh-TW" altLang="en-US" dirty="0" smtClean="0"/>
              <a:t>的初始值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2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85" y="0"/>
            <a:ext cx="164273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576" r="2225"/>
          <a:stretch/>
        </p:blipFill>
        <p:spPr>
          <a:xfrm>
            <a:off x="4289367" y="3591815"/>
            <a:ext cx="1479666" cy="1525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80615" y="689675"/>
                <a:ext cx="147489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=0.0125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615" y="689675"/>
                <a:ext cx="1474891" cy="39126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580615" y="2363304"/>
                <a:ext cx="121841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615" y="2363304"/>
                <a:ext cx="1218410" cy="391261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580615" y="4100664"/>
                <a:ext cx="109017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615" y="4100664"/>
                <a:ext cx="1090170" cy="391261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580614" y="5838024"/>
                <a:ext cx="109017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614" y="5838024"/>
                <a:ext cx="1090170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527620" y="692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t-SNE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670784" y="-244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UMAP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7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Density-preserving visualization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8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280" y="4338000"/>
            <a:ext cx="4529720" cy="2520000"/>
          </a:xfrm>
          <a:prstGeom prst="rect">
            <a:avLst/>
          </a:prstGeom>
        </p:spPr>
      </p:pic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511230"/>
              </p:ext>
            </p:extLst>
          </p:nvPr>
        </p:nvGraphicFramePr>
        <p:xfrm>
          <a:off x="3307080" y="2569878"/>
          <a:ext cx="5614035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905">
                  <a:extLst>
                    <a:ext uri="{9D8B030D-6E8A-4147-A177-3AD203B41FA5}">
                      <a16:colId xmlns:a16="http://schemas.microsoft.com/office/drawing/2014/main" val="3139591296"/>
                    </a:ext>
                  </a:extLst>
                </a:gridCol>
                <a:gridCol w="2564130">
                  <a:extLst>
                    <a:ext uri="{9D8B030D-6E8A-4147-A177-3AD203B41FA5}">
                      <a16:colId xmlns:a16="http://schemas.microsoft.com/office/drawing/2014/main" val="2866165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Well-known Visualization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add Density-preserving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8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t-SNE</a:t>
                      </a:r>
                    </a:p>
                    <a:p>
                      <a:r>
                        <a:rPr lang="en-US" altLang="zh-TW" dirty="0" err="1" smtClean="0"/>
                        <a:t>Maaten</a:t>
                      </a:r>
                      <a:r>
                        <a:rPr lang="en-US" altLang="zh-TW" dirty="0" smtClean="0"/>
                        <a:t> and Hinton (2008)</a:t>
                      </a:r>
                      <a:r>
                        <a:rPr lang="en-US" altLang="zh-TW" sz="1000" dirty="0" smtClean="0"/>
                        <a:t>(36387)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Maaten</a:t>
                      </a:r>
                      <a:r>
                        <a:rPr lang="en-US" altLang="zh-TW" dirty="0" smtClean="0"/>
                        <a:t>(2014)</a:t>
                      </a:r>
                      <a:r>
                        <a:rPr lang="en-US" altLang="zh-TW" sz="1000" dirty="0" smtClean="0"/>
                        <a:t>(2583)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den-SNE</a:t>
                      </a:r>
                    </a:p>
                    <a:p>
                      <a:r>
                        <a:rPr lang="en-US" altLang="zh-TW" dirty="0" smtClean="0"/>
                        <a:t>Narayan et al. (2021)</a:t>
                      </a:r>
                      <a:r>
                        <a:rPr lang="en-US" altLang="zh-TW" sz="1000" dirty="0" smtClean="0"/>
                        <a:t>(</a:t>
                      </a:r>
                      <a:r>
                        <a:rPr lang="en-US" altLang="zh-TW" sz="1000" dirty="0" smtClean="0"/>
                        <a:t>61)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UMAP</a:t>
                      </a:r>
                    </a:p>
                    <a:p>
                      <a:r>
                        <a:rPr lang="en-US" altLang="zh-TW" dirty="0" err="1" smtClean="0"/>
                        <a:t>McInnes</a:t>
                      </a:r>
                      <a:r>
                        <a:rPr lang="en-US" altLang="zh-TW" dirty="0" smtClean="0"/>
                        <a:t> et</a:t>
                      </a:r>
                      <a:r>
                        <a:rPr lang="en-US" altLang="zh-TW" baseline="0" dirty="0" smtClean="0"/>
                        <a:t> al. (2018)</a:t>
                      </a:r>
                      <a:r>
                        <a:rPr lang="en-US" altLang="zh-TW" sz="1000" baseline="0" dirty="0" smtClean="0"/>
                        <a:t>(8458)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densMAP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97818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" y="0"/>
            <a:ext cx="4582535" cy="252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28305" y="24939"/>
            <a:ext cx="1278775" cy="25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26138" y="4321374"/>
            <a:ext cx="1280160" cy="25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7050" y="2520000"/>
            <a:ext cx="461665" cy="40164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每個組別的</a:t>
            </a:r>
            <a:r>
              <a:rPr lang="zh-TW" altLang="en-US" dirty="0" smtClean="0">
                <a:solidFill>
                  <a:srgbClr val="FF0000"/>
                </a:solidFill>
              </a:rPr>
              <a:t>個數相同</a:t>
            </a:r>
            <a:r>
              <a:rPr lang="zh-TW" altLang="en-US" dirty="0" smtClean="0"/>
              <a:t>，但</a:t>
            </a:r>
            <a:r>
              <a:rPr lang="zh-TW" altLang="en-US" dirty="0" smtClean="0">
                <a:solidFill>
                  <a:srgbClr val="0000FF"/>
                </a:solidFill>
              </a:rPr>
              <a:t>散佈程度不同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30311" y="2569878"/>
            <a:ext cx="461665" cy="21698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每組</a:t>
            </a:r>
            <a:r>
              <a:rPr lang="zh-TW" altLang="en-US" dirty="0" smtClean="0">
                <a:solidFill>
                  <a:srgbClr val="0000FF"/>
                </a:solidFill>
              </a:rPr>
              <a:t>散佈程度</a:t>
            </a:r>
            <a:r>
              <a:rPr lang="zh-TW" altLang="en-US" dirty="0" smtClean="0"/>
              <a:t>皆</a:t>
            </a:r>
            <a:r>
              <a:rPr lang="zh-TW" altLang="en-US" dirty="0" smtClean="0">
                <a:solidFill>
                  <a:srgbClr val="FF0000"/>
                </a:solidFill>
              </a:rPr>
              <a:t>相同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74785" y="640092"/>
            <a:ext cx="461665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每個組別的</a:t>
            </a:r>
            <a:r>
              <a:rPr lang="zh-TW" altLang="en-US" dirty="0" smtClean="0">
                <a:solidFill>
                  <a:srgbClr val="FF0000"/>
                </a:solidFill>
              </a:rPr>
              <a:t>個數不相同</a:t>
            </a:r>
            <a:r>
              <a:rPr lang="zh-TW" altLang="en-US" dirty="0" smtClean="0"/>
              <a:t>，但</a:t>
            </a:r>
            <a:r>
              <a:rPr lang="zh-TW" altLang="en-US" dirty="0" smtClean="0">
                <a:solidFill>
                  <a:srgbClr val="0000FF"/>
                </a:solidFill>
              </a:rPr>
              <a:t>散佈程度相同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44633" y="997387"/>
            <a:ext cx="461665" cy="3309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每組</a:t>
            </a:r>
            <a:r>
              <a:rPr lang="zh-TW" altLang="en-US" dirty="0" smtClean="0">
                <a:solidFill>
                  <a:srgbClr val="0000FF"/>
                </a:solidFill>
              </a:rPr>
              <a:t>散佈程度</a:t>
            </a:r>
            <a:r>
              <a:rPr lang="zh-TW" altLang="en-US" dirty="0" smtClean="0"/>
              <a:t>跟</a:t>
            </a:r>
            <a:r>
              <a:rPr lang="zh-TW" altLang="en-US" dirty="0" smtClean="0">
                <a:solidFill>
                  <a:srgbClr val="FF0000"/>
                </a:solidFill>
              </a:rPr>
              <a:t>組內個數</a:t>
            </a:r>
            <a:r>
              <a:rPr lang="zh-TW" altLang="en-US" b="1" dirty="0" smtClean="0">
                <a:solidFill>
                  <a:srgbClr val="FF0000"/>
                </a:solidFill>
              </a:rPr>
              <a:t>成正比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8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0"/>
            <a:ext cx="11903825" cy="68509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4305" y="99753"/>
            <a:ext cx="1620982" cy="669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341033" y="99753"/>
            <a:ext cx="1645920" cy="669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2040774" y="432262"/>
            <a:ext cx="141316" cy="2410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3275449">
            <a:off x="2951867" y="1099569"/>
            <a:ext cx="133281" cy="2972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821724">
            <a:off x="4039145" y="2056557"/>
            <a:ext cx="123529" cy="2816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3275449">
            <a:off x="197836" y="5831920"/>
            <a:ext cx="133281" cy="2972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13275449">
            <a:off x="2591151" y="6245389"/>
            <a:ext cx="133281" cy="2972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8533773">
            <a:off x="4059406" y="4732462"/>
            <a:ext cx="146411" cy="2591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821724">
            <a:off x="7881252" y="827292"/>
            <a:ext cx="123529" cy="2816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 rot="13275449">
            <a:off x="8638373" y="2571886"/>
            <a:ext cx="133281" cy="2972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rot="18909819">
            <a:off x="8729949" y="136269"/>
            <a:ext cx="119134" cy="2972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13275449">
            <a:off x="6448187" y="2083511"/>
            <a:ext cx="133281" cy="297221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 rot="5400000">
            <a:off x="10266660" y="805136"/>
            <a:ext cx="148746" cy="326003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5400000">
            <a:off x="10396411" y="2187150"/>
            <a:ext cx="148746" cy="326003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>
            <a:off x="8360664" y="4035529"/>
            <a:ext cx="141316" cy="2410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23"/>
          <p:cNvSpPr/>
          <p:nvPr/>
        </p:nvSpPr>
        <p:spPr>
          <a:xfrm rot="8533773">
            <a:off x="10187772" y="4732460"/>
            <a:ext cx="146411" cy="25917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下箭號 24"/>
          <p:cNvSpPr/>
          <p:nvPr/>
        </p:nvSpPr>
        <p:spPr>
          <a:xfrm rot="5400000">
            <a:off x="10266660" y="5579293"/>
            <a:ext cx="148746" cy="326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下箭號 25"/>
          <p:cNvSpPr/>
          <p:nvPr/>
        </p:nvSpPr>
        <p:spPr>
          <a:xfrm>
            <a:off x="6366729" y="4035529"/>
            <a:ext cx="141316" cy="241069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下箭號 26"/>
          <p:cNvSpPr/>
          <p:nvPr/>
        </p:nvSpPr>
        <p:spPr>
          <a:xfrm rot="18909819">
            <a:off x="8940568" y="3739535"/>
            <a:ext cx="119134" cy="297221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下箭號 27"/>
          <p:cNvSpPr/>
          <p:nvPr/>
        </p:nvSpPr>
        <p:spPr>
          <a:xfrm rot="13275449">
            <a:off x="8805681" y="6143249"/>
            <a:ext cx="133281" cy="297221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458717" y="2424525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如何獲得</a:t>
            </a:r>
            <a:endParaRPr lang="en-US" altLang="zh-TW" dirty="0" smtClean="0"/>
          </a:p>
          <a:p>
            <a:r>
              <a:rPr lang="en-US" altLang="zh-TW" dirty="0" smtClean="0"/>
              <a:t>density information?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458717" y="3091527"/>
                <a:ext cx="197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Local radius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17" y="3091527"/>
                <a:ext cx="1970411" cy="461665"/>
              </a:xfrm>
              <a:prstGeom prst="rect">
                <a:avLst/>
              </a:prstGeom>
              <a:blipFill>
                <a:blip r:embed="rId3"/>
                <a:stretch>
                  <a:fillRect t="-10526" r="-308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字方塊 87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3053172" y="937049"/>
            <a:ext cx="497892" cy="25774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635176" y="4641228"/>
                <a:ext cx="3315588" cy="1894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local radius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76" y="4641228"/>
                <a:ext cx="3315588" cy="1894558"/>
              </a:xfrm>
              <a:prstGeom prst="rect">
                <a:avLst/>
              </a:prstGeom>
              <a:blipFill>
                <a:blip r:embed="rId55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8986038" y="922713"/>
            <a:ext cx="906467" cy="25917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885887" y="3797167"/>
            <a:ext cx="3100425" cy="4068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>
            <a:stCxn id="2" idx="2"/>
            <a:endCxn id="16" idx="0"/>
          </p:cNvCxnSpPr>
          <p:nvPr/>
        </p:nvCxnSpPr>
        <p:spPr>
          <a:xfrm flipH="1">
            <a:off x="9436100" y="3514477"/>
            <a:ext cx="3172" cy="28269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16" idx="2"/>
          </p:cNvCxnSpPr>
          <p:nvPr/>
        </p:nvCxnSpPr>
        <p:spPr>
          <a:xfrm>
            <a:off x="9436100" y="4203998"/>
            <a:ext cx="0" cy="407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7861052" y="4641228"/>
                <a:ext cx="3198376" cy="1894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/>
                  <a:t>The local </a:t>
                </a:r>
                <a:r>
                  <a:rPr lang="en-US" altLang="zh-TW" dirty="0" smtClean="0"/>
                  <a:t>radius </a:t>
                </a:r>
                <a:r>
                  <a:rPr lang="en-US" altLang="zh-TW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52" y="4641228"/>
                <a:ext cx="3198376" cy="1894558"/>
              </a:xfrm>
              <a:prstGeom prst="rect">
                <a:avLst/>
              </a:prstGeom>
              <a:blipFill>
                <a:blip r:embed="rId56"/>
                <a:stretch>
                  <a:fillRect l="-1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0099697" y="4794018"/>
                <a:ext cx="1616789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；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97" y="4794018"/>
                <a:ext cx="1616789" cy="87985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76"/>
          <p:cNvSpPr/>
          <p:nvPr/>
        </p:nvSpPr>
        <p:spPr>
          <a:xfrm>
            <a:off x="2341245" y="3698363"/>
            <a:ext cx="1919083" cy="635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/>
          <p:cNvCxnSpPr>
            <a:stCxn id="43" idx="2"/>
            <a:endCxn id="77" idx="0"/>
          </p:cNvCxnSpPr>
          <p:nvPr/>
        </p:nvCxnSpPr>
        <p:spPr>
          <a:xfrm flipH="1">
            <a:off x="3300787" y="3514477"/>
            <a:ext cx="1331" cy="18388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77" idx="2"/>
          </p:cNvCxnSpPr>
          <p:nvPr/>
        </p:nvCxnSpPr>
        <p:spPr>
          <a:xfrm>
            <a:off x="3300787" y="4333508"/>
            <a:ext cx="0" cy="27824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3829442" y="4794018"/>
                <a:ext cx="1616789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；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42" y="4794018"/>
                <a:ext cx="1616789" cy="87985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6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1848195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1848195"/>
                <a:ext cx="1757404" cy="606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1954090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1954090"/>
                <a:ext cx="3056606" cy="394210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右大括弧 63"/>
          <p:cNvSpPr/>
          <p:nvPr/>
        </p:nvSpPr>
        <p:spPr>
          <a:xfrm rot="5400000">
            <a:off x="2971403" y="-374400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-377607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2012695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2012695"/>
                <a:ext cx="732252" cy="276999"/>
              </a:xfrm>
              <a:prstGeom prst="rect">
                <a:avLst/>
              </a:prstGeom>
              <a:blipFill>
                <a:blip r:embed="rId52"/>
                <a:stretch>
                  <a:fillRect l="-5833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854137" y="1333869"/>
                <a:ext cx="903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37" y="1333869"/>
                <a:ext cx="903709" cy="369332"/>
              </a:xfrm>
              <a:prstGeom prst="rect">
                <a:avLst/>
              </a:prstGeom>
              <a:blipFill>
                <a:blip r:embed="rId5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1406928" y="1309261"/>
                <a:ext cx="936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8" y="1309261"/>
                <a:ext cx="936410" cy="369332"/>
              </a:xfrm>
              <a:prstGeom prst="rect">
                <a:avLst/>
              </a:prstGeom>
              <a:blipFill>
                <a:blip r:embed="rId5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40859" y="1306514"/>
                <a:ext cx="93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59" y="1306514"/>
                <a:ext cx="931089" cy="369332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4817079" y="1306514"/>
                <a:ext cx="95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79" y="1306514"/>
                <a:ext cx="950517" cy="369332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2369837" y="13070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37" y="1307013"/>
                <a:ext cx="439543" cy="369332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160026" y="130164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26" y="1301642"/>
                <a:ext cx="439543" cy="369332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000792" y="1342754"/>
                <a:ext cx="903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92" y="1342754"/>
                <a:ext cx="903709" cy="369332"/>
              </a:xfrm>
              <a:prstGeom prst="rect">
                <a:avLst/>
              </a:prstGeom>
              <a:blipFill>
                <a:blip r:embed="rId6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7553583" y="1318146"/>
                <a:ext cx="936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83" y="1318146"/>
                <a:ext cx="936410" cy="369332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587514" y="1315399"/>
                <a:ext cx="93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14" y="1315399"/>
                <a:ext cx="931089" cy="369332"/>
              </a:xfrm>
              <a:prstGeom prst="rect">
                <a:avLst/>
              </a:prstGeom>
              <a:blipFill>
                <a:blip r:embed="rId6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10963734" y="1315399"/>
                <a:ext cx="95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734" y="1315399"/>
                <a:ext cx="950517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8516492" y="1315898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92" y="1315898"/>
                <a:ext cx="439543" cy="369332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0306681" y="131052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81" y="1310527"/>
                <a:ext cx="439543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3178022" y="6185150"/>
            <a:ext cx="255460" cy="36933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2125485" y="5224573"/>
            <a:ext cx="2910669" cy="68316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接點 101"/>
          <p:cNvCxnSpPr>
            <a:endCxn id="44" idx="0"/>
          </p:cNvCxnSpPr>
          <p:nvPr/>
        </p:nvCxnSpPr>
        <p:spPr>
          <a:xfrm>
            <a:off x="3305752" y="5907740"/>
            <a:ext cx="0" cy="27741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3305752" y="4724400"/>
            <a:ext cx="0" cy="50017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745747" y="2768628"/>
                <a:ext cx="3315588" cy="1894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local radius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747" y="2768628"/>
                <a:ext cx="3315588" cy="1894558"/>
              </a:xfrm>
              <a:prstGeom prst="rect">
                <a:avLst/>
              </a:prstGeom>
              <a:blipFill>
                <a:blip r:embed="rId68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9318472" y="6185150"/>
            <a:ext cx="255460" cy="36933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7769673" y="5224573"/>
            <a:ext cx="3218845" cy="68316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/>
          <p:cNvCxnSpPr>
            <a:endCxn id="107" idx="0"/>
          </p:cNvCxnSpPr>
          <p:nvPr/>
        </p:nvCxnSpPr>
        <p:spPr>
          <a:xfrm>
            <a:off x="9446202" y="5907740"/>
            <a:ext cx="0" cy="27741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9446202" y="4724400"/>
            <a:ext cx="0" cy="50017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7807166" y="2633338"/>
                <a:ext cx="3533531" cy="2027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local radius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6" y="2633338"/>
                <a:ext cx="3533531" cy="2027799"/>
              </a:xfrm>
              <a:prstGeom prst="rect">
                <a:avLst/>
              </a:prstGeom>
              <a:blipFill>
                <a:blip r:embed="rId69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4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1848195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1848195"/>
                <a:ext cx="1757404" cy="606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1954090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1954090"/>
                <a:ext cx="3056606" cy="394210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右大括弧 63"/>
          <p:cNvSpPr/>
          <p:nvPr/>
        </p:nvSpPr>
        <p:spPr>
          <a:xfrm rot="5400000">
            <a:off x="2971403" y="-374400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-377607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4756367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4756367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4756367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4756367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2012695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2012695"/>
                <a:ext cx="732252" cy="276999"/>
              </a:xfrm>
              <a:prstGeom prst="rect">
                <a:avLst/>
              </a:prstGeom>
              <a:blipFill>
                <a:blip r:embed="rId52"/>
                <a:stretch>
                  <a:fillRect l="-5833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0948362" y="4898681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4898681"/>
                <a:ext cx="732252" cy="276999"/>
              </a:xfrm>
              <a:prstGeom prst="rect">
                <a:avLst/>
              </a:prstGeom>
              <a:blipFill>
                <a:blip r:embed="rId53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854137" y="1333869"/>
                <a:ext cx="903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37" y="1333869"/>
                <a:ext cx="903709" cy="369332"/>
              </a:xfrm>
              <a:prstGeom prst="rect">
                <a:avLst/>
              </a:prstGeom>
              <a:blipFill>
                <a:blip r:embed="rId5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1406928" y="1309261"/>
                <a:ext cx="936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8" y="1309261"/>
                <a:ext cx="936410" cy="369332"/>
              </a:xfrm>
              <a:prstGeom prst="rect">
                <a:avLst/>
              </a:prstGeom>
              <a:blipFill>
                <a:blip r:embed="rId5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40859" y="1306514"/>
                <a:ext cx="93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59" y="1306514"/>
                <a:ext cx="931089" cy="369332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4817079" y="1306514"/>
                <a:ext cx="95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79" y="1306514"/>
                <a:ext cx="950517" cy="36933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2369837" y="13070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37" y="1307013"/>
                <a:ext cx="439543" cy="369332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160026" y="130164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26" y="1301642"/>
                <a:ext cx="439543" cy="369332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000792" y="1342754"/>
                <a:ext cx="903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92" y="1342754"/>
                <a:ext cx="903709" cy="369332"/>
              </a:xfrm>
              <a:prstGeom prst="rect">
                <a:avLst/>
              </a:prstGeom>
              <a:blipFill>
                <a:blip r:embed="rId6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7553583" y="1318146"/>
                <a:ext cx="936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83" y="1318146"/>
                <a:ext cx="936410" cy="369332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587514" y="1315399"/>
                <a:ext cx="93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14" y="1315399"/>
                <a:ext cx="931089" cy="369332"/>
              </a:xfrm>
              <a:prstGeom prst="rect">
                <a:avLst/>
              </a:prstGeom>
              <a:blipFill>
                <a:blip r:embed="rId6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10963734" y="1315399"/>
                <a:ext cx="95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734" y="1315399"/>
                <a:ext cx="950517" cy="369332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8516492" y="1315898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92" y="1315898"/>
                <a:ext cx="439543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0306681" y="131052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81" y="1310527"/>
                <a:ext cx="439543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783261" y="5758973"/>
                <a:ext cx="859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261" y="5758973"/>
                <a:ext cx="859658" cy="369332"/>
              </a:xfrm>
              <a:prstGeom prst="rect">
                <a:avLst/>
              </a:prstGeom>
              <a:blipFill>
                <a:blip r:embed="rId6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1336052" y="5734365"/>
                <a:ext cx="892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2" y="5734365"/>
                <a:ext cx="892360" cy="369332"/>
              </a:xfrm>
              <a:prstGeom prst="rect">
                <a:avLst/>
              </a:prstGeom>
              <a:blipFill>
                <a:blip r:embed="rId6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369983" y="5731618"/>
                <a:ext cx="887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3" y="5731618"/>
                <a:ext cx="887038" cy="3693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4746203" y="5731618"/>
                <a:ext cx="906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203" y="5731618"/>
                <a:ext cx="906466" cy="3693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2298961" y="573211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61" y="5732117"/>
                <a:ext cx="439543" cy="369332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4089150" y="5726746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150" y="5726746"/>
                <a:ext cx="439543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8929916" y="5767858"/>
                <a:ext cx="859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916" y="5767858"/>
                <a:ext cx="859658" cy="369332"/>
              </a:xfrm>
              <a:prstGeom prst="rect">
                <a:avLst/>
              </a:prstGeom>
              <a:blipFill>
                <a:blip r:embed="rId7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7482707" y="5743250"/>
                <a:ext cx="892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707" y="5743250"/>
                <a:ext cx="892360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6516638" y="5740503"/>
                <a:ext cx="887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638" y="5740503"/>
                <a:ext cx="887038" cy="369332"/>
              </a:xfrm>
              <a:prstGeom prst="rect">
                <a:avLst/>
              </a:prstGeom>
              <a:blipFill>
                <a:blip r:embed="rId7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10892858" y="5740503"/>
                <a:ext cx="906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2858" y="5740503"/>
                <a:ext cx="906466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8445616" y="574100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616" y="5741002"/>
                <a:ext cx="439543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0235805" y="573563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805" y="5735631"/>
                <a:ext cx="439543" cy="369332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右大括弧 112"/>
          <p:cNvSpPr/>
          <p:nvPr/>
        </p:nvSpPr>
        <p:spPr>
          <a:xfrm rot="16200000">
            <a:off x="2903794" y="3295551"/>
            <a:ext cx="290034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右大括弧 113"/>
          <p:cNvSpPr/>
          <p:nvPr/>
        </p:nvSpPr>
        <p:spPr>
          <a:xfrm rot="16200000">
            <a:off x="9052900" y="3295550"/>
            <a:ext cx="290034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961529" y="1922296"/>
            <a:ext cx="625985" cy="2374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561605" y="2057447"/>
                <a:ext cx="3434530" cy="93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605" y="2057447"/>
                <a:ext cx="3434530" cy="936282"/>
              </a:xfrm>
              <a:prstGeom prst="rect">
                <a:avLst/>
              </a:prstGeom>
              <a:blipFill>
                <a:blip r:embed="rId78"/>
                <a:stretch>
                  <a:fillRect b="-5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上-下雙向箭號 114"/>
          <p:cNvSpPr/>
          <p:nvPr/>
        </p:nvSpPr>
        <p:spPr>
          <a:xfrm>
            <a:off x="2943643" y="2454195"/>
            <a:ext cx="249063" cy="22056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/>
          <p:cNvSpPr txBox="1"/>
          <p:nvPr/>
        </p:nvSpPr>
        <p:spPr>
          <a:xfrm>
            <a:off x="3198540" y="4190040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117" name="上-下雙向箭號 116"/>
          <p:cNvSpPr/>
          <p:nvPr/>
        </p:nvSpPr>
        <p:spPr>
          <a:xfrm>
            <a:off x="8945732" y="2454196"/>
            <a:ext cx="249063" cy="22043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文字方塊 117"/>
          <p:cNvSpPr txBox="1"/>
          <p:nvPr/>
        </p:nvSpPr>
        <p:spPr>
          <a:xfrm>
            <a:off x="7066605" y="418589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31268" y="2935671"/>
                <a:ext cx="1580176" cy="45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8" y="2935671"/>
                <a:ext cx="1580176" cy="457754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-87059" y="3945838"/>
                <a:ext cx="3221523" cy="45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59" y="3945838"/>
                <a:ext cx="3221523" cy="457754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738106" y="3018259"/>
                <a:ext cx="1506182" cy="117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06" y="3018259"/>
                <a:ext cx="1506182" cy="1179938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6251171" y="3018259"/>
                <a:ext cx="1542795" cy="116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171" y="3018259"/>
                <a:ext cx="1542795" cy="116147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矩形 122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24" name="矩形 123"/>
          <p:cNvSpPr/>
          <p:nvPr/>
        </p:nvSpPr>
        <p:spPr>
          <a:xfrm>
            <a:off x="369983" y="252928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25" name="矩形 124"/>
          <p:cNvSpPr/>
          <p:nvPr/>
        </p:nvSpPr>
        <p:spPr>
          <a:xfrm>
            <a:off x="369983" y="351734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den-SNE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9994603" y="2934548"/>
                <a:ext cx="1574277" cy="45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603" y="2934548"/>
                <a:ext cx="1574277" cy="457754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9031451" y="3944715"/>
                <a:ext cx="3264996" cy="45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𝐶𝐸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51" y="3944715"/>
                <a:ext cx="3264996" cy="457754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矩形 127"/>
          <p:cNvSpPr/>
          <p:nvPr/>
        </p:nvSpPr>
        <p:spPr>
          <a:xfrm>
            <a:off x="9533318" y="252816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p:sp>
        <p:nvSpPr>
          <p:cNvPr id="129" name="矩形 128"/>
          <p:cNvSpPr/>
          <p:nvPr/>
        </p:nvSpPr>
        <p:spPr>
          <a:xfrm>
            <a:off x="9533318" y="35162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densMAP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15" grpId="0" animBg="1"/>
      <p:bldP spid="116" grpId="0"/>
      <p:bldP spid="117" grpId="0" animBg="1"/>
      <p:bldP spid="118" grpId="0"/>
      <p:bldP spid="23" grpId="0"/>
      <p:bldP spid="121" grpId="0"/>
      <p:bldP spid="24" grpId="0"/>
      <p:bldP spid="122" grpId="0"/>
      <p:bldP spid="124" grpId="0"/>
      <p:bldP spid="125" grpId="0"/>
      <p:bldP spid="126" grpId="0"/>
      <p:bldP spid="127" grpId="0"/>
      <p:bldP spid="128" grpId="0"/>
      <p:bldP spid="1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4"/>
            <a:ext cx="12151683" cy="63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0"/>
            <a:ext cx="11903825" cy="68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5" y="0"/>
            <a:ext cx="8020050" cy="44767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6" y="4476750"/>
            <a:ext cx="4764461" cy="20446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04" y="6521444"/>
            <a:ext cx="2618534" cy="3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91725" y="59102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25" y="591023"/>
                <a:ext cx="4833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967499" y="59102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499" y="591023"/>
                <a:ext cx="4886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281239" y="59102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239" y="591023"/>
                <a:ext cx="45595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500278" y="59102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278" y="591023"/>
                <a:ext cx="5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612044" y="59639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044" y="596394"/>
                <a:ext cx="4395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945035" y="59102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035" y="59102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7985654" y="108885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 (den-SNE)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291725" y="166489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local radius (log)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8311215" y="2098298"/>
                <a:ext cx="3861250" cy="2245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215" y="2098298"/>
                <a:ext cx="3861250" cy="2245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8277170" y="4406309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Embedding local radius (log)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671249" y="4838422"/>
                <a:ext cx="3235501" cy="1547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49" y="4838422"/>
                <a:ext cx="3235501" cy="15474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1523996" y="4838422"/>
            <a:ext cx="510992" cy="15534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311215" y="4406309"/>
            <a:ext cx="3773208" cy="1886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27839" y="6494549"/>
            <a:ext cx="2618534" cy="336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311215" y="1664899"/>
            <a:ext cx="3773209" cy="2678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9476276" y="971530"/>
                <a:ext cx="1625445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Perplexity (</a:t>
                </a:r>
                <a:r>
                  <a:rPr lang="en-US" altLang="zh-TW" i="1" dirty="0" smtClean="0"/>
                  <a:t>u</a:t>
                </a:r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76" y="971530"/>
                <a:ext cx="1625445" cy="661335"/>
              </a:xfrm>
              <a:prstGeom prst="rect">
                <a:avLst/>
              </a:prstGeom>
              <a:blipFill>
                <a:blip r:embed="rId13"/>
                <a:stretch>
                  <a:fillRect l="-3383" t="-4587" r="-7143" b="-128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51448" cy="4478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55" y="4478400"/>
            <a:ext cx="4575823" cy="2044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063" y="6527096"/>
            <a:ext cx="2618534" cy="3398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54098" y="6500201"/>
            <a:ext cx="2618534" cy="336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20587" y="4706472"/>
            <a:ext cx="331695" cy="17937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094501" y="60895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01" y="608952"/>
                <a:ext cx="483337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770275" y="608952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275" y="608952"/>
                <a:ext cx="48866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084015" y="608952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15" y="608952"/>
                <a:ext cx="4559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1303054" y="608952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54" y="608952"/>
                <a:ext cx="5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414820" y="61432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20" y="614323"/>
                <a:ext cx="4395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47811" y="60895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11" y="608952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7788430" y="126814"/>
            <a:ext cx="1977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 (</a:t>
            </a:r>
            <a:r>
              <a:rPr lang="en-US" altLang="zh-TW" dirty="0" err="1" smtClean="0"/>
              <a:t>densMAP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020305" y="977076"/>
                <a:ext cx="14919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305" y="977076"/>
                <a:ext cx="1491947" cy="646331"/>
              </a:xfrm>
              <a:prstGeom prst="rect">
                <a:avLst/>
              </a:prstGeom>
              <a:blipFill>
                <a:blip r:embed="rId11"/>
                <a:stretch>
                  <a:fillRect l="-3689" r="-11475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7939489" y="162101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local radius (log)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939489" y="2103155"/>
                <a:ext cx="4252511" cy="210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89" y="2103155"/>
                <a:ext cx="4252511" cy="21076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7939489" y="416222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Embedding local radius (log)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30499" y="4644364"/>
                <a:ext cx="3907032" cy="2212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Φ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99" y="4644364"/>
                <a:ext cx="3907032" cy="22126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939489" y="1621017"/>
            <a:ext cx="4162864" cy="2541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939489" y="4201818"/>
            <a:ext cx="4162864" cy="2625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3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29" y="1"/>
            <a:ext cx="661516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p:sp>
        <p:nvSpPr>
          <p:cNvPr id="16" name="橢圓 15"/>
          <p:cNvSpPr/>
          <p:nvPr/>
        </p:nvSpPr>
        <p:spPr>
          <a:xfrm>
            <a:off x="3124965" y="922713"/>
            <a:ext cx="39623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262529" y="922713"/>
            <a:ext cx="39623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9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zh-TW" sz="2400" dirty="0"/>
              <a:t>Van der </a:t>
            </a:r>
            <a:r>
              <a:rPr lang="en-US" altLang="zh-TW" sz="2400" dirty="0" err="1"/>
              <a:t>Maaten</a:t>
            </a:r>
            <a:r>
              <a:rPr lang="en-US" altLang="zh-TW" sz="2400" dirty="0"/>
              <a:t>, Laurens, and Geoffrey Hinton. "Visualizing data using t-SNE." Journal of machine learning research 9.11 (2008</a:t>
            </a:r>
            <a:r>
              <a:rPr lang="en-US" altLang="zh-TW" sz="2400" dirty="0" smtClean="0"/>
              <a:t>).</a:t>
            </a:r>
          </a:p>
          <a:p>
            <a:r>
              <a:rPr lang="en-US" altLang="zh-TW" sz="2400" dirty="0"/>
              <a:t>Van Der </a:t>
            </a:r>
            <a:r>
              <a:rPr lang="en-US" altLang="zh-TW" sz="2400" dirty="0" err="1"/>
              <a:t>Maaten</a:t>
            </a:r>
            <a:r>
              <a:rPr lang="en-US" altLang="zh-TW" sz="2400" dirty="0"/>
              <a:t>, Laurens. "Accelerating t-SNE using tree-based algorithms." The journal of machine learning research 15.1 (2014): 3221-3245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err="1"/>
              <a:t>McInnes</a:t>
            </a:r>
            <a:r>
              <a:rPr lang="en-US" altLang="zh-TW" sz="2400" dirty="0"/>
              <a:t>, Leland, John Healy, and James Melville. "</a:t>
            </a:r>
            <a:r>
              <a:rPr lang="en-US" altLang="zh-TW" sz="2400" dirty="0" err="1"/>
              <a:t>Umap</a:t>
            </a:r>
            <a:r>
              <a:rPr lang="en-US" altLang="zh-TW" sz="2400" dirty="0"/>
              <a:t>: Uniform manifold approximation and projection for dimension reduction." </a:t>
            </a:r>
            <a:r>
              <a:rPr lang="en-US" altLang="zh-TW" sz="2400" dirty="0" err="1"/>
              <a:t>arXiv</a:t>
            </a:r>
            <a:r>
              <a:rPr lang="en-US" altLang="zh-TW" sz="2400" dirty="0"/>
              <a:t> preprint arXiv:1802.03426 (2018</a:t>
            </a:r>
            <a:r>
              <a:rPr lang="en-US" altLang="zh-TW" sz="2400" dirty="0" smtClean="0"/>
              <a:t>).</a:t>
            </a:r>
          </a:p>
          <a:p>
            <a:r>
              <a:rPr lang="en-US" altLang="zh-TW" sz="2400" dirty="0"/>
              <a:t>Narayan, </a:t>
            </a:r>
            <a:r>
              <a:rPr lang="en-US" altLang="zh-TW" sz="2400" dirty="0" err="1"/>
              <a:t>Ashwin</a:t>
            </a:r>
            <a:r>
              <a:rPr lang="en-US" altLang="zh-TW" sz="2400" dirty="0"/>
              <a:t>, Bonnie Berger, and </a:t>
            </a:r>
            <a:r>
              <a:rPr lang="en-US" altLang="zh-TW" sz="2400" dirty="0" err="1"/>
              <a:t>Hyunghoon</a:t>
            </a:r>
            <a:r>
              <a:rPr lang="en-US" altLang="zh-TW" sz="2400" dirty="0"/>
              <a:t> Cho. "Assessing single-cell transcriptomic variability through density-preserving data visualization." Nature biotechnology 39.6 (2021): 765-774.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639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p:sp>
        <p:nvSpPr>
          <p:cNvPr id="16" name="橢圓 15"/>
          <p:cNvSpPr/>
          <p:nvPr/>
        </p:nvSpPr>
        <p:spPr>
          <a:xfrm>
            <a:off x="3124965" y="922713"/>
            <a:ext cx="39623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262529" y="922713"/>
            <a:ext cx="39623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098742" y="1739153"/>
                <a:ext cx="2448684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2" y="1739153"/>
                <a:ext cx="2448684" cy="411395"/>
              </a:xfrm>
              <a:prstGeom prst="rect">
                <a:avLst/>
              </a:prstGeom>
              <a:blipFill>
                <a:blip r:embed="rId1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183475" y="1739152"/>
                <a:ext cx="3873176" cy="45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475" y="1739152"/>
                <a:ext cx="3873176" cy="4577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endCxn id="22" idx="0"/>
          </p:cNvCxnSpPr>
          <p:nvPr/>
        </p:nvCxnSpPr>
        <p:spPr>
          <a:xfrm>
            <a:off x="3323084" y="1371600"/>
            <a:ext cx="0" cy="36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323084" y="133060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pairwise</a:t>
            </a:r>
            <a:endParaRPr lang="zh-TW" altLang="en-US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9460648" y="1371600"/>
            <a:ext cx="0" cy="36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460648" y="137071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K</a:t>
            </a:r>
            <a:r>
              <a:rPr lang="en-US" altLang="zh-TW" dirty="0" smtClean="0"/>
              <a:t>-NN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10092" y="3054504"/>
                <a:ext cx="11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2" y="3054504"/>
                <a:ext cx="1182760" cy="369332"/>
              </a:xfrm>
              <a:prstGeom prst="rect">
                <a:avLst/>
              </a:prstGeom>
              <a:blipFill>
                <a:blip r:embed="rId1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241063" y="3054504"/>
                <a:ext cx="1188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063" y="3054504"/>
                <a:ext cx="1188082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711698" y="3054504"/>
                <a:ext cx="1202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98" y="3054504"/>
                <a:ext cx="1202188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269294" y="3054504"/>
                <a:ext cx="1247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94" y="3054504"/>
                <a:ext cx="1247393" cy="369332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904218" y="3054504"/>
                <a:ext cx="12765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18" y="3054504"/>
                <a:ext cx="1276503" cy="369332"/>
              </a:xfrm>
              <a:prstGeom prst="rect">
                <a:avLst/>
              </a:prstGeom>
              <a:blipFill>
                <a:blip r:embed="rId2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22" idx="2"/>
            <a:endCxn id="33" idx="0"/>
          </p:cNvCxnSpPr>
          <p:nvPr/>
        </p:nvCxnSpPr>
        <p:spPr>
          <a:xfrm flipH="1">
            <a:off x="901472" y="2150548"/>
            <a:ext cx="2421612" cy="90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22" idx="2"/>
            <a:endCxn id="34" idx="0"/>
          </p:cNvCxnSpPr>
          <p:nvPr/>
        </p:nvCxnSpPr>
        <p:spPr>
          <a:xfrm flipH="1">
            <a:off x="1835104" y="2150548"/>
            <a:ext cx="1487980" cy="90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2" idx="2"/>
            <a:endCxn id="35" idx="0"/>
          </p:cNvCxnSpPr>
          <p:nvPr/>
        </p:nvCxnSpPr>
        <p:spPr>
          <a:xfrm>
            <a:off x="3323084" y="2150548"/>
            <a:ext cx="1989708" cy="90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33" idx="0"/>
          </p:cNvCxnSpPr>
          <p:nvPr/>
        </p:nvCxnSpPr>
        <p:spPr>
          <a:xfrm>
            <a:off x="901472" y="1524000"/>
            <a:ext cx="0" cy="153050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endCxn id="34" idx="0"/>
          </p:cNvCxnSpPr>
          <p:nvPr/>
        </p:nvCxnSpPr>
        <p:spPr>
          <a:xfrm>
            <a:off x="1835104" y="1497106"/>
            <a:ext cx="0" cy="155739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35" idx="0"/>
          </p:cNvCxnSpPr>
          <p:nvPr/>
        </p:nvCxnSpPr>
        <p:spPr>
          <a:xfrm>
            <a:off x="5312792" y="1604682"/>
            <a:ext cx="0" cy="144982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337392" y="305450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92" y="3054504"/>
                <a:ext cx="43954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42757" y="305450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3054504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/>
          <p:cNvCxnSpPr>
            <a:endCxn id="36" idx="0"/>
          </p:cNvCxnSpPr>
          <p:nvPr/>
        </p:nvCxnSpPr>
        <p:spPr>
          <a:xfrm flipH="1">
            <a:off x="7892991" y="2216655"/>
            <a:ext cx="1567657" cy="83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endCxn id="37" idx="0"/>
          </p:cNvCxnSpPr>
          <p:nvPr/>
        </p:nvCxnSpPr>
        <p:spPr>
          <a:xfrm>
            <a:off x="9460648" y="2216655"/>
            <a:ext cx="1067267" cy="83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694295" y="3877418"/>
                <a:ext cx="3073149" cy="756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295" y="3877418"/>
                <a:ext cx="3073149" cy="75642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7823502" y="3898289"/>
                <a:ext cx="2902782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502" y="3898289"/>
                <a:ext cx="2902782" cy="7146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4758" y="5275848"/>
                <a:ext cx="583301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8" y="5275848"/>
                <a:ext cx="583301" cy="394210"/>
              </a:xfrm>
              <a:prstGeom prst="rect">
                <a:avLst/>
              </a:prstGeom>
              <a:blipFill>
                <a:blip r:embed="rId2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14867" y="5275848"/>
                <a:ext cx="5886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67" y="5275848"/>
                <a:ext cx="588623" cy="394210"/>
              </a:xfrm>
              <a:prstGeom prst="rect">
                <a:avLst/>
              </a:prstGeom>
              <a:blipFill>
                <a:blip r:embed="rId2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26078" y="5275848"/>
                <a:ext cx="602729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78" y="5275848"/>
                <a:ext cx="602729" cy="394210"/>
              </a:xfrm>
              <a:prstGeom prst="rect">
                <a:avLst/>
              </a:prstGeom>
              <a:blipFill>
                <a:blip r:embed="rId2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endCxn id="2" idx="0"/>
          </p:cNvCxnSpPr>
          <p:nvPr/>
        </p:nvCxnSpPr>
        <p:spPr>
          <a:xfrm>
            <a:off x="890061" y="3541059"/>
            <a:ext cx="16348" cy="173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" idx="0"/>
          </p:cNvCxnSpPr>
          <p:nvPr/>
        </p:nvCxnSpPr>
        <p:spPr>
          <a:xfrm>
            <a:off x="1809178" y="3541059"/>
            <a:ext cx="1" cy="173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endCxn id="8" idx="0"/>
          </p:cNvCxnSpPr>
          <p:nvPr/>
        </p:nvCxnSpPr>
        <p:spPr>
          <a:xfrm>
            <a:off x="5291667" y="3541059"/>
            <a:ext cx="35776" cy="173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614116" y="5755341"/>
                <a:ext cx="1162819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16" y="5755341"/>
                <a:ext cx="1162819" cy="78752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570914" y="5247213"/>
                <a:ext cx="69371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914" y="5247213"/>
                <a:ext cx="693715" cy="394210"/>
              </a:xfrm>
              <a:prstGeom prst="rect">
                <a:avLst/>
              </a:prstGeom>
              <a:blipFill>
                <a:blip r:embed="rId2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0222395" y="5259652"/>
                <a:ext cx="722827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395" y="5259652"/>
                <a:ext cx="722827" cy="394210"/>
              </a:xfrm>
              <a:prstGeom prst="rect">
                <a:avLst/>
              </a:prstGeom>
              <a:blipFill>
                <a:blip r:embed="rId3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36" idx="2"/>
            <a:endCxn id="46" idx="0"/>
          </p:cNvCxnSpPr>
          <p:nvPr/>
        </p:nvCxnSpPr>
        <p:spPr>
          <a:xfrm>
            <a:off x="7892991" y="3423836"/>
            <a:ext cx="24781" cy="182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37" idx="2"/>
            <a:endCxn id="48" idx="0"/>
          </p:cNvCxnSpPr>
          <p:nvPr/>
        </p:nvCxnSpPr>
        <p:spPr>
          <a:xfrm>
            <a:off x="10542470" y="3423836"/>
            <a:ext cx="41339" cy="183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178022" y="-4555"/>
                <a:ext cx="3073149" cy="756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073149" cy="75642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1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6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大家一樣</a:t>
            </a:r>
            <a:r>
              <a:rPr lang="zh-TW" altLang="en-US" dirty="0" smtClean="0">
                <a:solidFill>
                  <a:srgbClr val="FF0000"/>
                </a:solidFill>
              </a:rPr>
              <a:t>嗎</a:t>
            </a:r>
            <a:endParaRPr lang="zh-TW" altLang="en-US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128451" y="330604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3868393"/>
                <a:ext cx="732252" cy="276999"/>
              </a:xfrm>
              <a:prstGeom prst="rect">
                <a:avLst/>
              </a:prstGeom>
              <a:blipFill>
                <a:blip r:embed="rId54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362" y="5418637"/>
                <a:ext cx="732252" cy="276999"/>
              </a:xfrm>
              <a:prstGeom prst="rect">
                <a:avLst/>
              </a:prstGeom>
              <a:blipFill>
                <a:blip r:embed="rId55"/>
                <a:stretch>
                  <a:fillRect l="-583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字方塊 86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3" y="922713"/>
                <a:ext cx="4833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1" y="922713"/>
                <a:ext cx="488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06" y="922713"/>
                <a:ext cx="45595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84" y="922713"/>
                <a:ext cx="502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62511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7" y="922713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922713"/>
                <a:ext cx="488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670" y="922713"/>
                <a:ext cx="45595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848" y="922713"/>
                <a:ext cx="5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69983" y="20187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t-SNE</a:t>
            </a:r>
          </a:p>
        </p:txBody>
      </p:sp>
      <p:sp>
        <p:nvSpPr>
          <p:cNvPr id="15" name="矩形 14"/>
          <p:cNvSpPr/>
          <p:nvPr/>
        </p:nvSpPr>
        <p:spPr>
          <a:xfrm>
            <a:off x="6417779" y="20187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922713"/>
                <a:ext cx="4395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928084"/>
                <a:ext cx="4395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922713"/>
                <a:ext cx="439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937049"/>
                <a:ext cx="4395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8" y="1404851"/>
                <a:ext cx="497892" cy="372538"/>
              </a:xfrm>
              <a:prstGeom prst="rect">
                <a:avLst/>
              </a:prstGeom>
              <a:blipFill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5" y="1404851"/>
                <a:ext cx="497892" cy="373051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2" y="1404851"/>
                <a:ext cx="497893" cy="384336"/>
              </a:xfrm>
              <a:prstGeom prst="rect">
                <a:avLst/>
              </a:prstGeom>
              <a:blipFill>
                <a:blip r:embed="rId1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78" y="1404851"/>
                <a:ext cx="4978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71" y="1404851"/>
                <a:ext cx="961224" cy="369332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33" y="1419855"/>
                <a:ext cx="971869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38" y="1404851"/>
                <a:ext cx="906467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19" y="1404851"/>
                <a:ext cx="978921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280" y="1404851"/>
                <a:ext cx="4395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0" y="1410222"/>
                <a:ext cx="4395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1404851"/>
                <a:ext cx="4395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38" y="1419187"/>
                <a:ext cx="4395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4" y="2098005"/>
                <a:ext cx="635430" cy="1274964"/>
              </a:xfrm>
              <a:prstGeom prst="rect">
                <a:avLst/>
              </a:prstGeom>
              <a:blipFill>
                <a:blip r:embed="rId26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66" y="2098005"/>
                <a:ext cx="635430" cy="1274964"/>
              </a:xfrm>
              <a:prstGeom prst="rect">
                <a:avLst/>
              </a:prstGeom>
              <a:blipFill>
                <a:blip r:embed="rId27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03" y="2098005"/>
                <a:ext cx="602729" cy="1274964"/>
              </a:xfrm>
              <a:prstGeom prst="rect">
                <a:avLst/>
              </a:prstGeom>
              <a:blipFill>
                <a:blip r:embed="rId28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32" y="2094799"/>
                <a:ext cx="649537" cy="1274964"/>
              </a:xfrm>
              <a:prstGeom prst="rect">
                <a:avLst/>
              </a:prstGeom>
              <a:blipFill>
                <a:blip r:embed="rId29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11|1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12|1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44" y="2101556"/>
                <a:ext cx="788677" cy="1274964"/>
              </a:xfrm>
              <a:prstGeom prst="rect">
                <a:avLst/>
              </a:prstGeom>
              <a:blipFill>
                <a:blip r:embed="rId30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22|2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06" y="2094799"/>
                <a:ext cx="788677" cy="1274964"/>
              </a:xfrm>
              <a:prstGeom prst="rect">
                <a:avLst/>
              </a:prstGeom>
              <a:blipFill>
                <a:blip r:embed="rId31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802" y="2094799"/>
                <a:ext cx="722827" cy="1274964"/>
              </a:xfrm>
              <a:prstGeom prst="rect">
                <a:avLst/>
              </a:prstGeom>
              <a:blipFill>
                <a:blip r:embed="rId32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0" y="2094799"/>
                <a:ext cx="819327" cy="1274964"/>
              </a:xfrm>
              <a:prstGeom prst="rect">
                <a:avLst/>
              </a:prstGeom>
              <a:blipFill>
                <a:blip r:embed="rId33"/>
                <a:stretch>
                  <a:fillRect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39" y="3703893"/>
                <a:ext cx="1757404" cy="606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2" y="3809788"/>
                <a:ext cx="3056606" cy="394210"/>
              </a:xfrm>
              <a:prstGeom prst="rect">
                <a:avLst/>
              </a:prstGeom>
              <a:blipFill>
                <a:blip r:embed="rId3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3" idx="2"/>
            <a:endCxn id="32" idx="0"/>
          </p:cNvCxnSpPr>
          <p:nvPr/>
        </p:nvCxnSpPr>
        <p:spPr>
          <a:xfrm flipH="1">
            <a:off x="876739" y="177738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" idx="2"/>
            <a:endCxn id="3" idx="0"/>
          </p:cNvCxnSpPr>
          <p:nvPr/>
        </p:nvCxnSpPr>
        <p:spPr>
          <a:xfrm flipH="1">
            <a:off x="882784" y="129204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777042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1783087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291103" y="1780940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 flipH="1">
            <a:off x="3297148" y="1295596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60205" y="1774183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5266250" y="1288839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7004940" y="1774175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010985" y="1288831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7910260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7916305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9426416" y="1772611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9432461" y="1287267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1395338" y="1788519"/>
            <a:ext cx="6045" cy="3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11401383" y="1303175"/>
            <a:ext cx="7278" cy="11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大括弧 63"/>
          <p:cNvSpPr/>
          <p:nvPr/>
        </p:nvSpPr>
        <p:spPr>
          <a:xfrm rot="5400000">
            <a:off x="2971403" y="1481298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右大括弧 64"/>
          <p:cNvSpPr/>
          <p:nvPr/>
        </p:nvSpPr>
        <p:spPr>
          <a:xfrm rot="5400000">
            <a:off x="9095297" y="1478091"/>
            <a:ext cx="205239" cy="4394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3" y="6170814"/>
                <a:ext cx="44595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1" y="6170814"/>
                <a:ext cx="45127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76" y="6170814"/>
                <a:ext cx="418576" cy="369332"/>
              </a:xfrm>
              <a:prstGeom prst="rect">
                <a:avLst/>
              </a:prstGeom>
              <a:blipFill>
                <a:blip r:embed="rId3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54" y="6170814"/>
                <a:ext cx="46538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27" y="6170814"/>
                <a:ext cx="44595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85" y="6170814"/>
                <a:ext cx="451277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0" y="6170814"/>
                <a:ext cx="418576" cy="369332"/>
              </a:xfrm>
              <a:prstGeom prst="rect">
                <a:avLst/>
              </a:prstGeom>
              <a:blipFill>
                <a:blip r:embed="rId4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8" y="6170814"/>
                <a:ext cx="46538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50" y="6170814"/>
                <a:ext cx="439543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30" y="6176185"/>
                <a:ext cx="439543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19" y="6170814"/>
                <a:ext cx="439543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708" y="6185150"/>
                <a:ext cx="439543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22" y="-4555"/>
                <a:ext cx="3123547" cy="753411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28" y="-4009"/>
                <a:ext cx="4252511" cy="825226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15" y="5276323"/>
                <a:ext cx="3447098" cy="57047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85" y="5276323"/>
                <a:ext cx="2910669" cy="561629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-下雙向箭號 16"/>
          <p:cNvSpPr/>
          <p:nvPr/>
        </p:nvSpPr>
        <p:spPr>
          <a:xfrm>
            <a:off x="2945350" y="441162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上-下雙向箭號 81"/>
          <p:cNvSpPr/>
          <p:nvPr/>
        </p:nvSpPr>
        <p:spPr>
          <a:xfrm>
            <a:off x="9068808" y="4309893"/>
            <a:ext cx="249063" cy="69826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92" y="4463204"/>
                <a:ext cx="1655838" cy="391646"/>
              </a:xfrm>
              <a:prstGeom prst="rect">
                <a:avLst/>
              </a:prstGeom>
              <a:blipFill>
                <a:blip r:embed="rId52"/>
                <a:stretch>
                  <a:fillRect l="-3321" t="-6250" r="-2214" b="-20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接近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4456697"/>
                <a:ext cx="2254079" cy="411395"/>
              </a:xfrm>
              <a:prstGeom prst="rect">
                <a:avLst/>
              </a:prstGeom>
              <a:blipFill>
                <a:blip r:embed="rId53"/>
                <a:stretch>
                  <a:fillRect l="-2162" t="-1471" r="-135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59024" y="5142119"/>
            <a:ext cx="11304043" cy="1483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59024" y="2133572"/>
            <a:ext cx="11304043" cy="130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4496" y="5260433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大家都一樣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8577" y="216427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讓</a:t>
            </a:r>
            <a:r>
              <a:rPr lang="zh-TW" altLang="en-US" dirty="0" smtClean="0"/>
              <a:t>大家</a:t>
            </a:r>
            <a:r>
              <a:rPr lang="zh-TW" altLang="en-US" dirty="0" smtClean="0">
                <a:solidFill>
                  <a:srgbClr val="0000FF"/>
                </a:solidFill>
              </a:rPr>
              <a:t>變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59024" y="1415981"/>
            <a:ext cx="11304044" cy="3566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肘形接點 85"/>
          <p:cNvCxnSpPr>
            <a:stCxn id="79" idx="1"/>
            <a:endCxn id="84" idx="0"/>
          </p:cNvCxnSpPr>
          <p:nvPr/>
        </p:nvCxnSpPr>
        <p:spPr>
          <a:xfrm rot="10800000" flipV="1">
            <a:off x="269410" y="1594296"/>
            <a:ext cx="289614" cy="569976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3234568" y="4772787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KL</a:t>
            </a:r>
            <a:r>
              <a:rPr lang="zh-TW" altLang="en-US" dirty="0" smtClean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9324321" y="46388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 Cross 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26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740</Words>
  <Application>Microsoft Office PowerPoint</Application>
  <PresentationFormat>寬螢幕</PresentationFormat>
  <Paragraphs>1256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標楷體</vt:lpstr>
      <vt:lpstr>Arial</vt:lpstr>
      <vt:lpstr>Cambria Math</vt:lpstr>
      <vt:lpstr>Times New Roman</vt:lpstr>
      <vt:lpstr>Wingdings</vt:lpstr>
      <vt:lpstr>Office 佈景主題</vt:lpstr>
      <vt:lpstr>Nonlinear data visualization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t-SNE v.s. UMAP</vt:lpstr>
      <vt:lpstr>t-SNE v.s. UMAP</vt:lpstr>
      <vt:lpstr>t-SNE v.s. UMAP</vt:lpstr>
      <vt:lpstr>PowerPoint 簡報</vt:lpstr>
      <vt:lpstr>Density-preserving visualization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data visualization</dc:title>
  <dc:creator>moonsita</dc:creator>
  <cp:lastModifiedBy>moonsita</cp:lastModifiedBy>
  <cp:revision>72</cp:revision>
  <dcterms:created xsi:type="dcterms:W3CDTF">2023-06-17T05:32:39Z</dcterms:created>
  <dcterms:modified xsi:type="dcterms:W3CDTF">2023-06-26T04:21:42Z</dcterms:modified>
</cp:coreProperties>
</file>